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4"/>
  </p:notesMasterIdLst>
  <p:sldIdLst>
    <p:sldId id="287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49" autoAdjust="0"/>
    <p:restoredTop sz="94660"/>
  </p:normalViewPr>
  <p:slideViewPr>
    <p:cSldViewPr>
      <p:cViewPr varScale="1">
        <p:scale>
          <a:sx n="58" d="100"/>
          <a:sy n="58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0FA5F1-35F8-46C0-B9BB-B4678A3CB8AB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B5D07-A90E-4126-8201-7AC4905FF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B5D07-A90E-4126-8201-7AC4905FFF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246CB-95F0-4312-8077-C2340C8D2C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B14E4-3AE5-4590-97E0-A01AB2A2774E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75951-B14D-4FBD-9F4F-D1B231B09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7D8F2-28D3-4BF3-992F-84EB880F52BB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40DE-38F5-4B63-892F-DD2724C2E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A0CF-0CF2-406B-9D30-E3387C8A3A21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04FC-0DDE-44A0-870C-030CC7A0F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0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A65B-64EC-4864-8083-171030E82F4D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1A88E-6C9C-4091-932A-C34225980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4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A55A-4938-41E0-8BED-BBC04A124226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8752-A536-4EA5-A326-D98CF2D4C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2160-16E3-4124-B7DB-F475AE691D6E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AB4-E93A-490F-B3A0-149031E26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EFF80-4B6F-41A6-BC46-3A03E0B71DB2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FD75-9500-4AE4-A321-F13228689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4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CADD-F2AE-4154-B19C-EE1DFB10DCBB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0030-0314-4670-A28E-A8A06EB7B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4227-7593-4537-B401-DB3E056AFE89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0A36-698F-460B-9647-74F8FBA24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B687-EB04-4AFD-AE80-39F995008ABF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EC7A-082D-4A85-BA3D-913B3071BF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51A0962-12AE-4B73-88CE-E164A9FA0508}" type="datetimeFigureOut">
              <a:rPr lang="en-US" smtClean="0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4D31486-E634-4407-9D83-A0A77E0E0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n.com/marbury_v_madis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n.com/dc_v_helle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81000"/>
            <a:ext cx="8534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Century" panose="02040604050505020304" pitchFamily="18" charset="0"/>
              </a:rPr>
              <a:t>Landmark </a:t>
            </a:r>
            <a:r>
              <a:rPr lang="en-US" sz="66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Century" panose="02040604050505020304" pitchFamily="18" charset="0"/>
              </a:rPr>
              <a:t>Supreme </a:t>
            </a:r>
            <a:r>
              <a:rPr lang="en-US" sz="66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Century" panose="02040604050505020304" pitchFamily="18" charset="0"/>
              </a:rPr>
              <a:t>Court </a:t>
            </a:r>
            <a:r>
              <a:rPr lang="en-US" sz="66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Century" panose="02040604050505020304" pitchFamily="18" charset="0"/>
              </a:rPr>
              <a:t>Cases</a:t>
            </a:r>
            <a:endParaRPr lang="en-US" sz="66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842" y="381000"/>
            <a:ext cx="5239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Gideon v. Wainwright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066800" y="12954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1962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04800" y="2362200"/>
            <a:ext cx="5105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Clarence Gideon was arrested and charged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Florida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court for breaking and entering.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stole change from a Pool Hall…….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was unable to afford a lawyer and the court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refused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appoint a free lawyer.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19375"/>
            <a:ext cx="297338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842" y="381000"/>
            <a:ext cx="5239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Gideon v. Wainwright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04799" y="1219200"/>
            <a:ext cx="536143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Gideon was forced to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defend himself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court and the jury found him guilty.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 finally got help and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appealed the court’s decision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all the way up to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United States Supreme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Court. He claimed that they had violated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his rights under </a:t>
            </a:r>
            <a:r>
              <a:rPr lang="en-US" sz="2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b="1" i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14</a:t>
            </a:r>
            <a:r>
              <a:rPr lang="en-US" sz="2600" b="1" i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Amendment.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(attorney and equal protection)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6231" y="1371600"/>
            <a:ext cx="3238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842" y="381000"/>
            <a:ext cx="5239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Gideon v. Wainwright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28600" y="2286000"/>
            <a:ext cx="5181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Supreme Court ruled in favor of 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Gideon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with 9 votes.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Supreme Court held that Gideon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defendants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criminal cases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could not afford legal counsel do have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right to a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court-appointed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lawyer. </a:t>
            </a:r>
            <a:endParaRPr lang="en-US" sz="28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971800"/>
            <a:ext cx="352132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2421" y="381000"/>
            <a:ext cx="47064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Miranda v. Arizona</a:t>
            </a: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66800" y="11430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1966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2209800"/>
            <a:ext cx="4648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Arizona arrested Ernesto Miranda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kidnapping. The state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court found him guilty.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was questioned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being advised of 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right to remain silent, his right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consult with an attorney or any of his other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legal rights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81250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421" y="381000"/>
            <a:ext cx="47064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Miranda v. Arizona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33400" y="4119563"/>
            <a:ext cx="8077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Miranda’s attorney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appealed his conviction to the Supreme Court claiming the police violated his rights under the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i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Amendment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(self-incrimination).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43910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421" y="381000"/>
            <a:ext cx="47064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Miranda v. Arizona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33400" y="1501775"/>
            <a:ext cx="8534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Supreme Court ruled in favor of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Miranda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five votes.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decision held that the police cannot question a person in custody unless they have been read their legal rights.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1. The right to remain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2. The right to an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attorney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(at government expense if the 	accused is unable to pay)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fact that anything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person says after stating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she 	understands these rights can be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used as evidence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court.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505200" y="1376363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4" y="381000"/>
            <a:ext cx="29450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In Re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Gault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066800" y="11430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1966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" y="2154238"/>
            <a:ext cx="61381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the age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Gerald Gault was arrested for making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extremely indecent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phone call.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Gerald Gault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 denied the right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due process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because he was a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juvenile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Gault was tried in juvenile court and sentenced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years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juvenile detention.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case was taken to the Supreme Court.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717" y="2667000"/>
            <a:ext cx="285167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3144" y="381000"/>
            <a:ext cx="29450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In Re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Gault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133600" y="12192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5638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Supreme Court ruled in favor of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Gault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ruled that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proceedings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Juvenile Court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were unconstitutional because he did not receive due process.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Criminal cases for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juveniles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must obey the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i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Amendment. 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Minors have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same rights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adults.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(except for no jury trial!)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00200"/>
            <a:ext cx="2971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897" y="381000"/>
            <a:ext cx="526753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Tinker v. Des Moines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School District 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143000" y="1812925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81000" y="2590800"/>
            <a:ext cx="44196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John Tinker, his sister Mary Beth Tinker, and other students decided to wear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black armbands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school in protest of the Vietnam War.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school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had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policy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prohibiting any protest of the War.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05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1897" y="381000"/>
            <a:ext cx="526753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Tinker v. Des Moines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School District 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267286" y="1676400"/>
            <a:ext cx="4648200" cy="40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students arrived to school, they refused to remove their armbands and were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suspended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claimed the school officials violated their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Amendment rights.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90800"/>
            <a:ext cx="3600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935" y="381000"/>
            <a:ext cx="49454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Marbury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 v. Madison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6200" y="2057400"/>
            <a:ext cx="51816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President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John Adams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 leaving the Presidency he appointed many new federal judges – like John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Marshall as the new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Chief Justice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Supreme Court and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William Marbury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Justice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Peace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Washington, D.C.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wn.com/marbury_v_madison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quimbee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4:27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990600" y="1219200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1803</a:t>
            </a:r>
          </a:p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514600"/>
            <a:ext cx="3711575" cy="27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1897" y="381000"/>
            <a:ext cx="526753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Tinker v. Des Moines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School District </a:t>
            </a: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28600" y="1600200"/>
            <a:ext cx="54102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Supreme Court ruled in favor of the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Tinker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children.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Court said that students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allowed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wear armbands because it is protected by the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Amendment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freedom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expression (freedom of speech)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“Students do NOT shed their rights as they enter the school house gates”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b="11292"/>
          <a:stretch>
            <a:fillRect/>
          </a:stretch>
        </p:blipFill>
        <p:spPr bwMode="auto">
          <a:xfrm>
            <a:off x="5410200" y="2093118"/>
            <a:ext cx="3491079" cy="267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52400" y="1524000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338" y="381000"/>
            <a:ext cx="53686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United States v. Nixon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143000" y="12192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1974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28599" y="1905000"/>
            <a:ext cx="6172201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BrainPop – Nixon (minute 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1972, the office of the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Democratic Party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Washington D.C. at the Watergate Hotel was broken into.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criminal investigation, a federal judge ordered President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Nixon (republican)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turn over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audio tapes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conversations recorded by Nixon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Oval Office of the White House.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6096000" y="2404249"/>
            <a:ext cx="2876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338" y="381000"/>
            <a:ext cx="53686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United States v. Nixon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44196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Nixon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refused to turn over the tapes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claimed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“executive privilege”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allowed him to withhold the conversation tapes from the other government branches  and preserve confidentiality.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2228850"/>
            <a:ext cx="4352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338" y="381000"/>
            <a:ext cx="53686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United States v. Nixon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533400" y="1709738"/>
            <a:ext cx="7924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case went to the Supreme Court who ruled in favor of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eight votes.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decision in this case made it clear that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NOT above the law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(rule of law)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Nixon was required to turn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tapes which revealed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linking the President to the conspiracy to obstruct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justice and cover up the break in at the Watergate Hotel.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President Nixon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resigned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shortly after.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581400" y="990600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646" y="381000"/>
            <a:ext cx="50400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Hazelwood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District v.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Kuhlmeier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143000" y="2117725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1987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685800" y="2819400"/>
            <a:ext cx="7543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Students of Hazelwood East High School wrote and edited the school-sponsored newspaper.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school principal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removed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articles from the issue and claimed they were inappropriate.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8087" y="5029200"/>
            <a:ext cx="13430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646" y="381000"/>
            <a:ext cx="50400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Hazelwood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District v.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Kuhlmeier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57200" y="2360613"/>
            <a:ext cx="4038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Cathy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Kuhlmeier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two other students brought the case to court because they believed the principal violated their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u="sng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Amendment rights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(freedom of the press)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124200"/>
            <a:ext cx="3962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5646" y="381000"/>
            <a:ext cx="50400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Hazelwood School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District v. </a:t>
            </a: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Kuhlmeier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28600" y="2266950"/>
            <a:ext cx="5486400" cy="51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Supreme Court ruled in favor of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azelwood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five votes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Supreme Court ruled that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school officials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right to censor articles in the student newspaper or limit speech that interferes with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school’s educational mission.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3205163"/>
            <a:ext cx="2333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838200" y="2209800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350" y="381000"/>
            <a:ext cx="32206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Bush v. Gore</a:t>
            </a: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143000" y="1295400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2000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76200" y="2057400"/>
            <a:ext cx="6156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the 2000 presidential election, 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Gore (D)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George W.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Bush (R)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extremely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close in their number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votes on election day.  All votes were in and the election came down to who would win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lorida.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state of Florida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had many issues with voting and Al Gore requested that Florida manually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recount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disputed votes.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3160" y="2819400"/>
            <a:ext cx="26822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350" y="381000"/>
            <a:ext cx="32206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Bush v. Gore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4419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votes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would determine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candidate won Florida’s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electoral votes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would ultimately win the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election.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Bush requested to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recount and claimed it violated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Amendment.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(equal protection)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8352" y="1447800"/>
            <a:ext cx="405407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350" y="381000"/>
            <a:ext cx="32206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Bush v. Gore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52400" y="1219200"/>
            <a:ext cx="89916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case went to the Supreme Court – the Court ruled in a 7-2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vote in favor of </a:t>
            </a:r>
            <a:r>
              <a:rPr lang="en-US" sz="2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Bush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the Florida recount was unconstitutional.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Supreme Court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ruled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recount must be stopped because the manual recount had no uniform way (different from county to county) to judge each disputed vote equally, which violated the </a:t>
            </a:r>
            <a:r>
              <a:rPr lang="en-US" sz="2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Constitution’s Equal Protection Clause (14</a:t>
            </a:r>
            <a:r>
              <a:rPr lang="en-US" sz="22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Amendment).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a result of the US Supreme Court’s finding, </a:t>
            </a:r>
            <a:r>
              <a:rPr lang="en-US" sz="2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George W. Bush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won in Florida and therefore won the presidential election.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810000" y="11430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 l="3087" t="7188" r="5383" b="11349"/>
          <a:stretch>
            <a:fillRect/>
          </a:stretch>
        </p:blipFill>
        <p:spPr bwMode="auto">
          <a:xfrm>
            <a:off x="6553200" y="5181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197" y="2209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92935" y="381000"/>
            <a:ext cx="49454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Marbury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 v. Madison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04800" y="609600"/>
            <a:ext cx="50292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all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judge appointments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finalized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before the end of Adams presidency.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President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Jefferson was sworn in and  refused to deliver the remaining appointments - he felt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were no longer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William Marbury sued Jefferson’s Secretary of State, James Madison to receive his appointment.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District of Columbia v. Heller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752600" y="1219200"/>
            <a:ext cx="5638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93" y="2496452"/>
            <a:ext cx="48663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400" dirty="0">
                <a:latin typeface="+mn-lt"/>
              </a:rPr>
              <a:t>After the District of Columbia passed </a:t>
            </a:r>
            <a:r>
              <a:rPr lang="en-US" sz="2400" dirty="0" smtClean="0">
                <a:latin typeface="+mn-lt"/>
              </a:rPr>
              <a:t>a law requiring the </a:t>
            </a:r>
            <a:r>
              <a:rPr lang="en-US" sz="2400" dirty="0">
                <a:latin typeface="+mn-lt"/>
              </a:rPr>
              <a:t>registration of handguns, requiring licenses for all pistols, and mandating that all legal firearms must be kept unloaded and disassembled or trigger locked, </a:t>
            </a:r>
            <a:r>
              <a:rPr lang="en-US" sz="2400" b="1" i="1" u="sng" dirty="0">
                <a:solidFill>
                  <a:srgbClr val="FFFF00"/>
                </a:solidFill>
                <a:latin typeface="+mn-lt"/>
              </a:rPr>
              <a:t>a group of private gun-owners </a:t>
            </a:r>
            <a:r>
              <a:rPr lang="en-US" sz="2400" b="1" i="1" u="sng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(including Heller) brought </a:t>
            </a:r>
            <a:r>
              <a:rPr lang="en-US" sz="2400" dirty="0">
                <a:latin typeface="+mn-lt"/>
              </a:rPr>
              <a:t>suit claiming the laws violated their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baseline="30000" dirty="0" smtClean="0">
                <a:latin typeface="+mn-lt"/>
              </a:rPr>
              <a:t>nd</a:t>
            </a:r>
            <a:r>
              <a:rPr lang="en-US" sz="2400" dirty="0" smtClean="0">
                <a:latin typeface="+mn-lt"/>
              </a:rPr>
              <a:t> Amendment </a:t>
            </a:r>
            <a:r>
              <a:rPr lang="en-US" sz="2400" b="1" i="1" u="sng" dirty="0">
                <a:solidFill>
                  <a:srgbClr val="FFFF00"/>
                </a:solidFill>
                <a:latin typeface="+mn-lt"/>
              </a:rPr>
              <a:t>right to bear </a:t>
            </a:r>
            <a:r>
              <a:rPr lang="en-US" sz="2400" b="1" i="1" u="sng" dirty="0" smtClean="0">
                <a:solidFill>
                  <a:srgbClr val="FFFF00"/>
                </a:solidFill>
                <a:latin typeface="+mn-lt"/>
              </a:rPr>
              <a:t>arms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.</a:t>
            </a:r>
          </a:p>
          <a:p>
            <a:endParaRPr lang="en-US" sz="2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http://img.timeinc.net/time/photoessays/2010/top10_court_cases/dc_h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91" y="2911971"/>
            <a:ext cx="3717815" cy="24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District of Columbia v. Heller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333500" y="1219200"/>
            <a:ext cx="5638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Background Information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federal court that heard the case first said the Second Amendment only protected ownership of firearms for those associated with a militia, like the National Guard.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Court of Appeals, who heard the case next, voted 2-1 in favor of protecting private ownership.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D.C. appealed the case to the United States Supreme Court.</a:t>
            </a:r>
            <a:endParaRPr lang="en-US" sz="2400" dirty="0">
              <a:latin typeface="+mn-lt"/>
            </a:endParaRPr>
          </a:p>
        </p:txBody>
      </p:sp>
      <p:pic>
        <p:nvPicPr>
          <p:cNvPr id="2050" name="Picture 2" descr="C:\Users\powellj\AppData\Local\Microsoft\Windows\Temporary Internet Files\Content.IE5\BTONDHL3\MP9004484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97" y="1047118"/>
            <a:ext cx="960239" cy="14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wellj\AppData\Local\Microsoft\Windows\Temporary Internet Files\Content.IE5\8BMP9MOE\MC9003186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3" y="689520"/>
            <a:ext cx="1476699" cy="16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8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District of Columbia v. Heller</a:t>
            </a:r>
            <a:endParaRPr lang="en-US" sz="4400" b="1" i="1" dirty="0">
              <a:ln w="18415" cmpd="sng">
                <a:noFill/>
                <a:prstDash val="solid"/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0" y="1143000"/>
            <a:ext cx="60198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+mn-lt"/>
              </a:rPr>
              <a:t>The Supreme Court ruled in favor of </a:t>
            </a:r>
            <a:r>
              <a:rPr lang="en-US" sz="3000" b="1" i="1" u="sng" dirty="0" smtClean="0">
                <a:solidFill>
                  <a:srgbClr val="FFFF00"/>
                </a:solidFill>
                <a:latin typeface="+mn-lt"/>
              </a:rPr>
              <a:t>Heller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 smtClean="0">
                <a:latin typeface="+mn-lt"/>
              </a:rPr>
              <a:t>with five votes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+mn-lt"/>
              </a:rPr>
              <a:t>T</a:t>
            </a:r>
            <a:r>
              <a:rPr lang="en-US" sz="3000" dirty="0" smtClean="0">
                <a:latin typeface="+mn-lt"/>
              </a:rPr>
              <a:t>he </a:t>
            </a:r>
            <a:r>
              <a:rPr lang="en-US" sz="3000" dirty="0">
                <a:latin typeface="+mn-lt"/>
              </a:rPr>
              <a:t>Court held that the Second Amendment </a:t>
            </a:r>
            <a:r>
              <a:rPr lang="en-US" sz="3000" b="1" i="1" u="sng" dirty="0" smtClean="0">
                <a:solidFill>
                  <a:srgbClr val="FFFF00"/>
                </a:solidFill>
                <a:latin typeface="+mn-lt"/>
              </a:rPr>
              <a:t>does protect </a:t>
            </a:r>
            <a:r>
              <a:rPr lang="en-US" sz="3000" b="1" i="1" u="sng" dirty="0">
                <a:solidFill>
                  <a:srgbClr val="FFFF00"/>
                </a:solidFill>
                <a:latin typeface="+mn-lt"/>
              </a:rPr>
              <a:t>an individual right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000" dirty="0">
                <a:latin typeface="+mn-lt"/>
              </a:rPr>
              <a:t>to possess a firearm unconnected with service in a militia, and to use that firearm for traditionally lawful purposes, such as self- defense within the home</a:t>
            </a:r>
            <a:r>
              <a:rPr lang="en-US" sz="3000" dirty="0" smtClean="0">
                <a:latin typeface="+mn-lt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000" i="1" dirty="0">
                <a:solidFill>
                  <a:srgbClr val="FFFF00"/>
                </a:solidFill>
                <a:hlinkClick r:id="rId2"/>
              </a:rPr>
              <a:t>http://wn.com/dc_v_heller</a:t>
            </a:r>
            <a:endParaRPr lang="en-US" sz="2000" i="1" dirty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0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http://www.everydaynodaysoff.com/wp-content/uploads/2010/06/Heller-Kitty-Hello-Kit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6057"/>
            <a:ext cx="2451100" cy="26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versong.files.wordpress.com/2013/01/dc-v-hel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8490"/>
            <a:ext cx="3193458" cy="23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935" y="381000"/>
            <a:ext cx="49454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Marbury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 v. Madison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27462" y="757759"/>
            <a:ext cx="579233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Supreme Court ruled in favor of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Madison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Marbury did not receive his appointment – but even more important, the SC found the original law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unconstitutional”………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case helped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checks and balances system.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established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Supreme Court’s power of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judicial review. </a:t>
            </a:r>
            <a:endParaRPr lang="en-US" sz="24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8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1371" y="1577916"/>
            <a:ext cx="3312020" cy="38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28600" y="9906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Plessy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 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v. Ferguson 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90600" y="1219200"/>
            <a:ext cx="670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1896</a:t>
            </a: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6200" y="1905000"/>
            <a:ext cx="67818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During this time, whites and blacks were required to ride in 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railway cars under Louisiana Law.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Homer </a:t>
            </a:r>
            <a:r>
              <a:rPr lang="en-US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Plessy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was seven-eighths (7/8) white, he was required to ride the “colored” car.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Plessy was 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arrested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refusing to leave the “whites-only”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took his case to state court because he felt segregation violated his 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Constitutional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rights protected by the 14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Amendment.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Louisiana judge, John Ferguson, ruled that Louisiana can enact 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segregation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laws within the </a:t>
            </a:r>
            <a:r>
              <a:rPr lang="en-US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case was taken to the United States Supreme Court.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6592" y="2286000"/>
            <a:ext cx="2381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991" y="381000"/>
            <a:ext cx="467775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Plessy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 v. Ferguson 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52400" y="1524000"/>
            <a:ext cx="5867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Supreme Court ruled in favor of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Ferguson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wn.com/plessy_vs_ferguson   1:24 clip</a:t>
            </a:r>
            <a:endParaRPr lang="en-US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decision upheld the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separate-but-equal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doctrine, that separate facilities for blacks and whites satisfied the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Fourteenth (14</a:t>
            </a:r>
            <a:r>
              <a:rPr lang="en-US" sz="2800" b="1" i="1" u="sng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Amendment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long as they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“equal”.   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04800" y="762000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743200"/>
            <a:ext cx="2921952" cy="36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92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Brown 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Board 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of Education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990600" y="1312863"/>
            <a:ext cx="6705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1954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 Information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33400" y="2852738"/>
            <a:ext cx="46482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many areas, black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children were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allowed to attend the same public schools as white children because laws permitted racial segregation.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05138"/>
            <a:ext cx="32004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806" y="650224"/>
            <a:ext cx="70165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Brown 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Board 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of Education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317739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6199" y="1447800"/>
            <a:ext cx="563880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parents of black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children that were forced to be bused across town to a “black school”,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including Oliver Brown, sued the Topeka School Board claiming </a:t>
            </a:r>
            <a:r>
              <a:rPr lang="en-US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racial segregation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unequal and violates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equal protection clause of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Fourteenth (14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Amendment.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Lower courts agreed with the school system; the case was brought to the United States Supreme Court.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6080" y="609600"/>
            <a:ext cx="70165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Brown v. </a:t>
            </a:r>
            <a:r>
              <a:rPr lang="en-US" sz="4400" b="1" i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Board </a:t>
            </a:r>
            <a:r>
              <a:rPr lang="en-US" sz="4400" b="1" i="1" dirty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+mn-lt"/>
              </a:rPr>
              <a:t>of Education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04800" y="1981200"/>
            <a:ext cx="50292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Supreme Court ruled in favor of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9 votes.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Supreme Court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overturned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Plessy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v. Ferguson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Racial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segregation in public education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was now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unconstitutional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(separate is inherently unequal – which is unconstitutional)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371600" y="1295400"/>
            <a:ext cx="1905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l="12051" r="11839"/>
          <a:stretch>
            <a:fillRect/>
          </a:stretch>
        </p:blipFill>
        <p:spPr bwMode="auto">
          <a:xfrm>
            <a:off x="5228002" y="2749757"/>
            <a:ext cx="3611198" cy="28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Civics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ThemeCivics</Template>
  <TotalTime>7526</TotalTime>
  <Words>1661</Words>
  <Application>Microsoft Office PowerPoint</Application>
  <PresentationFormat>On-screen Show (4:3)</PresentationFormat>
  <Paragraphs>181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Century</vt:lpstr>
      <vt:lpstr>Times New Roman</vt:lpstr>
      <vt:lpstr>Wingdings</vt:lpstr>
      <vt:lpstr>ThemeCivics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D620</dc:creator>
  <cp:lastModifiedBy>Schroepfer, Cathy</cp:lastModifiedBy>
  <cp:revision>188</cp:revision>
  <dcterms:created xsi:type="dcterms:W3CDTF">2012-01-15T22:44:43Z</dcterms:created>
  <dcterms:modified xsi:type="dcterms:W3CDTF">2016-01-29T20:27:25Z</dcterms:modified>
</cp:coreProperties>
</file>